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1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8" autoAdjust="0"/>
    <p:restoredTop sz="94660"/>
  </p:normalViewPr>
  <p:slideViewPr>
    <p:cSldViewPr snapToGrid="0">
      <p:cViewPr varScale="1">
        <p:scale>
          <a:sx n="80" d="100"/>
          <a:sy n="80" d="100"/>
        </p:scale>
        <p:origin x="102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AFFB9B-9FB8-469E-96F9-4D32314110B6}" type="datetimeFigureOut">
              <a:rPr lang="en-US" smtClean="0"/>
              <a:t>4/21/2021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82061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BDC27-E420-4878-9EE6-7B9656D6442A}" type="datetimeFigureOut">
              <a:rPr lang="en-US" smtClean="0"/>
              <a:t>4/21/2021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80727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F47CF-67C9-420C-80A5-E2069FF0C2DF}" type="datetimeFigureOut">
              <a:rPr lang="en-US" smtClean="0"/>
              <a:t>4/21/2021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38792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22DC73-F065-42F5-A9F2-D90B2E42A0B3}" type="datetimeFigureOut">
              <a:rPr lang="en-US" smtClean="0"/>
              <a:t>4/21/2021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93130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EA702-9B29-41CC-9BCC-3DF8A0D379FE}" type="datetimeFigureOut">
              <a:rPr lang="en-US" smtClean="0"/>
              <a:t>4/21/2021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07861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649AC-CB8F-4FF1-9A34-5861C74DD0A7}" type="datetimeFigureOut">
              <a:rPr lang="en-US" smtClean="0"/>
              <a:t>4/21/2021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72052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5CECA-2D3A-4680-9B49-752200DE467C}" type="datetimeFigureOut">
              <a:rPr lang="en-US" smtClean="0"/>
              <a:t>4/21/2021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3288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3BFE2-83B7-4B0A-B9D3-AB28331082B3}" type="datetimeFigureOut">
              <a:rPr lang="en-US" smtClean="0"/>
              <a:t>4/21/2021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49224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F78E3-FDA3-4D28-AAA2-0B81F349A39D}" type="datetimeFigureOut">
              <a:rPr lang="en-US" smtClean="0"/>
              <a:t>4/21/2021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69548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BB1C6-BF8F-4481-8AB2-603A1C8A906A}" type="datetimeFigureOut">
              <a:rPr lang="en-US" smtClean="0"/>
              <a:t>4/21/2021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669754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BB1C6-BF8F-4481-8AB2-603A1C8A906A}" type="datetimeFigureOut">
              <a:rPr lang="en-US" smtClean="0"/>
              <a:t>4/21/2021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34846312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BB1C6-BF8F-4481-8AB2-603A1C8A906A}" type="datetimeFigureOut">
              <a:rPr lang="en-US" smtClean="0"/>
              <a:t>4/21/2021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1511203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BB1C6-BF8F-4481-8AB2-603A1C8A906A}" type="datetimeFigureOut">
              <a:rPr lang="en-US" smtClean="0"/>
              <a:t>4/21/2021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92240817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BB1C6-BF8F-4481-8AB2-603A1C8A906A}" type="datetimeFigureOut">
              <a:rPr lang="en-US" smtClean="0"/>
              <a:t>4/21/2021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1391368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FF1211-4E0C-4AB3-B04F-585959BDAFE8}" type="datetimeFigureOut">
              <a:rPr lang="en-US" smtClean="0"/>
              <a:t>4/21/2021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16594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DECAF-D3BE-4069-9C78-642ECCD01477}" type="datetimeFigureOut">
              <a:rPr lang="en-US" smtClean="0"/>
              <a:t>4/21/2021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73155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5BB1C6-BF8F-4481-8AB2-603A1C8A906A}" type="datetimeFigureOut">
              <a:rPr lang="en-US" smtClean="0"/>
              <a:t>4/21/2021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29004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7" r:id="rId6"/>
    <p:sldLayoutId id="2147483688" r:id="rId7"/>
    <p:sldLayoutId id="2147483689" r:id="rId8"/>
    <p:sldLayoutId id="2147483690" r:id="rId9"/>
    <p:sldLayoutId id="2147483691" r:id="rId10"/>
    <p:sldLayoutId id="2147483692" r:id="rId11"/>
    <p:sldLayoutId id="2147483693" r:id="rId12"/>
    <p:sldLayoutId id="2147483694" r:id="rId13"/>
    <p:sldLayoutId id="2147483695" r:id="rId14"/>
    <p:sldLayoutId id="2147483696" r:id="rId15"/>
    <p:sldLayoutId id="2147483697" r:id="rId16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1371600"/>
            <a:ext cx="9201038" cy="2679236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Michigan Child </a:t>
            </a:r>
            <a:r>
              <a:rPr lang="en-US" dirty="0"/>
              <a:t>S</a:t>
            </a:r>
            <a:r>
              <a:rPr lang="en-US" dirty="0" smtClean="0"/>
              <a:t>upport </a:t>
            </a:r>
            <a:r>
              <a:rPr lang="en-US" dirty="0"/>
              <a:t>F</a:t>
            </a:r>
            <a:r>
              <a:rPr lang="en-US" dirty="0" smtClean="0"/>
              <a:t>ormula 		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Updates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474031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0"/>
            <a:ext cx="10396882" cy="986592"/>
          </a:xfrm>
        </p:spPr>
        <p:txBody>
          <a:bodyPr/>
          <a:lstStyle/>
          <a:p>
            <a:pPr algn="ctr"/>
            <a:r>
              <a:rPr lang="en-US" dirty="0" smtClean="0"/>
              <a:t>LIST OF MAJOR CHANGES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589547"/>
            <a:ext cx="11863137" cy="6316581"/>
          </a:xfrm>
        </p:spPr>
        <p:txBody>
          <a:bodyPr>
            <a:normAutofit lnSpcReduction="10000"/>
          </a:bodyPr>
          <a:lstStyle/>
          <a:p>
            <a:r>
              <a:rPr lang="en-US" sz="2600" b="1" dirty="0" smtClean="0"/>
              <a:t>Sections:</a:t>
            </a:r>
          </a:p>
          <a:p>
            <a:r>
              <a:rPr lang="en-US" dirty="0" smtClean="0"/>
              <a:t>1.04(E) - Deleted incarceration deviation – added this to new incapacitation section</a:t>
            </a:r>
          </a:p>
          <a:p>
            <a:r>
              <a:rPr lang="en-US" dirty="0" smtClean="0"/>
              <a:t>1.04(E) - Increased administrative cost deviation from $15 pm to $20 pm</a:t>
            </a:r>
          </a:p>
          <a:p>
            <a:r>
              <a:rPr lang="en-US" dirty="0" smtClean="0"/>
              <a:t>2.01(C)(6) - Clarified handling of capital gains – more specificity</a:t>
            </a:r>
          </a:p>
          <a:p>
            <a:r>
              <a:rPr lang="en-US" dirty="0" smtClean="0"/>
              <a:t>2.01(E)(4)(e) </a:t>
            </a:r>
            <a:r>
              <a:rPr lang="en-US" dirty="0"/>
              <a:t>-</a:t>
            </a:r>
            <a:r>
              <a:rPr lang="en-US" dirty="0" smtClean="0"/>
              <a:t> Clarified use of straight line deprecation</a:t>
            </a:r>
          </a:p>
          <a:p>
            <a:r>
              <a:rPr lang="en-US" dirty="0" smtClean="0"/>
              <a:t>2.01(G) - Updated potential income language (fed. </a:t>
            </a:r>
            <a:r>
              <a:rPr lang="en-US" dirty="0" err="1" smtClean="0"/>
              <a:t>Reg’s</a:t>
            </a:r>
            <a:r>
              <a:rPr lang="en-US" dirty="0" smtClean="0"/>
              <a:t> requirements &amp; </a:t>
            </a:r>
            <a:r>
              <a:rPr lang="en-US" dirty="0" err="1" smtClean="0"/>
              <a:t>caselaw</a:t>
            </a:r>
            <a:r>
              <a:rPr lang="en-US" dirty="0" smtClean="0"/>
              <a:t>)</a:t>
            </a:r>
          </a:p>
          <a:p>
            <a:r>
              <a:rPr lang="en-US" dirty="0" smtClean="0"/>
              <a:t>2.01(I)(J)(K) – Clarified handling of dependent benefits (SSA </a:t>
            </a:r>
            <a:r>
              <a:rPr lang="en-US" dirty="0" err="1" smtClean="0"/>
              <a:t>etc</a:t>
            </a:r>
            <a:r>
              <a:rPr lang="en-US" dirty="0" smtClean="0"/>
              <a:t>)</a:t>
            </a:r>
          </a:p>
          <a:p>
            <a:r>
              <a:rPr lang="en-US" dirty="0" smtClean="0"/>
              <a:t>2.07(A) – Updated spousal support re: tax cuts &amp; Jobs Act  </a:t>
            </a:r>
          </a:p>
          <a:p>
            <a:r>
              <a:rPr lang="en-US" dirty="0" smtClean="0"/>
              <a:t>2.08 – Increased adjustment for additional minor children</a:t>
            </a:r>
          </a:p>
          <a:p>
            <a:r>
              <a:rPr lang="en-US" dirty="0" smtClean="0"/>
              <a:t>3.03(B)- Clarified parental time offset – does not apply to nonparent custodian calculations</a:t>
            </a:r>
          </a:p>
          <a:p>
            <a:r>
              <a:rPr lang="en-US" dirty="0" smtClean="0"/>
              <a:t>3.04 – Added 2 new exceptions when the court may permit handling of medical expenses as “additional medical  	expenses” – OHC – 4 new situations </a:t>
            </a:r>
          </a:p>
          <a:p>
            <a:r>
              <a:rPr lang="en-US" dirty="0" smtClean="0"/>
              <a:t>3.05 – Updated Health Care coverage due to statutory changes (private &amp; public allowed)</a:t>
            </a:r>
          </a:p>
          <a:p>
            <a:r>
              <a:rPr lang="en-US" dirty="0" smtClean="0"/>
              <a:t>3.05- Clarified Dependent benefit credit - limited to benefits counted as payer’s income</a:t>
            </a:r>
          </a:p>
          <a:p>
            <a:r>
              <a:rPr lang="en-US" dirty="0" smtClean="0"/>
              <a:t>4.01(D)- Clarified parental time offset does not apply to non custodian calculations</a:t>
            </a:r>
          </a:p>
          <a:p>
            <a:r>
              <a:rPr lang="en-US" dirty="0" smtClean="0"/>
              <a:t>4.02 Added new Incapacitated Parent section.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5843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506" y="168444"/>
            <a:ext cx="12717379" cy="878304"/>
          </a:xfrm>
        </p:spPr>
        <p:txBody>
          <a:bodyPr/>
          <a:lstStyle/>
          <a:p>
            <a:r>
              <a:rPr lang="en-US" sz="4400" dirty="0" smtClean="0"/>
              <a:t>Supplement</a:t>
            </a:r>
            <a:r>
              <a:rPr lang="en-US" dirty="0" smtClean="0"/>
              <a:t>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2506" y="1179096"/>
            <a:ext cx="11778916" cy="5479180"/>
          </a:xfrm>
        </p:spPr>
        <p:txBody>
          <a:bodyPr/>
          <a:lstStyle/>
          <a:p>
            <a:pPr marL="0" indent="0">
              <a:buNone/>
            </a:pPr>
            <a:r>
              <a:rPr lang="en-US" sz="2800" u="sng" dirty="0" smtClean="0"/>
              <a:t>Sections:</a:t>
            </a:r>
          </a:p>
          <a:p>
            <a:r>
              <a:rPr lang="en-US" sz="2400" dirty="0" smtClean="0"/>
              <a:t>S- 3.01 Added incapacitated parent as a substantial change warranting a support review</a:t>
            </a:r>
          </a:p>
          <a:p>
            <a:r>
              <a:rPr lang="en-US" sz="2400" dirty="0" smtClean="0"/>
              <a:t>S- 3.02 – Updated section on determining which parent should be ordered to maintain health ins.</a:t>
            </a:r>
          </a:p>
          <a:p>
            <a:r>
              <a:rPr lang="en-US" sz="2400" dirty="0" smtClean="0"/>
              <a:t>S- 3.04 – Added new Adjusting incapacitated </a:t>
            </a:r>
            <a:r>
              <a:rPr lang="en-US" sz="2400" dirty="0" err="1" smtClean="0"/>
              <a:t>Parerents</a:t>
            </a:r>
            <a:r>
              <a:rPr lang="en-US" sz="2400" dirty="0" smtClean="0"/>
              <a:t>’ obligation</a:t>
            </a:r>
          </a:p>
          <a:p>
            <a:r>
              <a:rPr lang="en-US" sz="2400" dirty="0" smtClean="0"/>
              <a:t>S- 3.05- Added new </a:t>
            </a:r>
            <a:r>
              <a:rPr lang="en-US" sz="2400" dirty="0"/>
              <a:t>c</a:t>
            </a:r>
            <a:r>
              <a:rPr lang="en-US" sz="2400" dirty="0" smtClean="0"/>
              <a:t>rediting </a:t>
            </a:r>
            <a:r>
              <a:rPr lang="en-US" sz="2400" dirty="0"/>
              <a:t>g</a:t>
            </a:r>
            <a:r>
              <a:rPr lang="en-US" sz="2400" dirty="0" smtClean="0"/>
              <a:t>overnment </a:t>
            </a:r>
            <a:r>
              <a:rPr lang="en-US" sz="2400" dirty="0"/>
              <a:t>i</a:t>
            </a:r>
            <a:r>
              <a:rPr lang="en-US" sz="2400" dirty="0" smtClean="0"/>
              <a:t>nsurance </a:t>
            </a:r>
            <a:r>
              <a:rPr lang="en-US" sz="2400" dirty="0"/>
              <a:t>p</a:t>
            </a:r>
            <a:r>
              <a:rPr lang="en-US" sz="2400" dirty="0" smtClean="0"/>
              <a:t>rogram dependent benefit section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0275299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84221" y="-1"/>
            <a:ext cx="10214810" cy="914401"/>
          </a:xfrm>
        </p:spPr>
        <p:txBody>
          <a:bodyPr/>
          <a:lstStyle/>
          <a:p>
            <a:r>
              <a:rPr lang="en-US" dirty="0" smtClean="0"/>
              <a:t>Biggest Changes:        4.02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10551695" cy="5943599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2000" dirty="0" smtClean="0"/>
              <a:t>Added new section re: </a:t>
            </a:r>
            <a:r>
              <a:rPr lang="en-US" sz="2000" b="1" dirty="0" smtClean="0"/>
              <a:t>incapacitated</a:t>
            </a:r>
            <a:r>
              <a:rPr lang="en-US" sz="2000" dirty="0" smtClean="0"/>
              <a:t> parents:</a:t>
            </a:r>
          </a:p>
          <a:p>
            <a:pPr marL="457200" indent="-457200">
              <a:buAutoNum type="arabicPeriod"/>
            </a:pPr>
            <a:r>
              <a:rPr lang="en-US" sz="2000" dirty="0" smtClean="0"/>
              <a:t>Upon information of incarceration, unemployment, pending disability claim </a:t>
            </a:r>
            <a:r>
              <a:rPr lang="en-US" sz="2000" dirty="0" err="1" smtClean="0"/>
              <a:t>etc</a:t>
            </a:r>
            <a:r>
              <a:rPr lang="en-US" sz="2000" dirty="0" smtClean="0"/>
              <a:t>, the FOC can now initiate a c/s review to preserve the modification date. This eliminates the prohibition regarding retroactive modification.</a:t>
            </a:r>
            <a:endParaRPr lang="en-US" sz="2000" dirty="0"/>
          </a:p>
          <a:p>
            <a:pPr marL="457200" indent="-457200">
              <a:buAutoNum type="arabicPeriod"/>
            </a:pPr>
            <a:r>
              <a:rPr lang="en-US" sz="2000" dirty="0" smtClean="0"/>
              <a:t>The specifies are detailed in section 4.02 but this then helps prevent payer’s from continuing to incur high c/s obligations during their period of “incapacitation”.</a:t>
            </a:r>
          </a:p>
          <a:p>
            <a:pPr marL="457200" indent="-457200">
              <a:buAutoNum type="arabicPeriod"/>
            </a:pPr>
            <a:r>
              <a:rPr lang="en-US" sz="2000" dirty="0" smtClean="0"/>
              <a:t>The new UCSO becomes a temporary Order and can be in effect for awhile, as the incapacitated person is expected to be unable to work (or incarcerated) for more than 180 days.</a:t>
            </a:r>
          </a:p>
          <a:p>
            <a:pPr marL="457200" indent="-457200">
              <a:buAutoNum type="arabicPeriod"/>
            </a:pPr>
            <a:r>
              <a:rPr lang="en-US" sz="2000" dirty="0" smtClean="0"/>
              <a:t>This UCSO can be set a zero during this period and then once the person is released from incarceration, returns to work, or is approved for SSA benefits, the issue of c/s will be reviewed again.</a:t>
            </a:r>
          </a:p>
          <a:p>
            <a:pPr marL="457200" indent="-457200">
              <a:buAutoNum type="arabicPeriod"/>
            </a:pPr>
            <a:r>
              <a:rPr lang="en-US" sz="2000" dirty="0" smtClean="0"/>
              <a:t>These UCSO’s will have to include prospective language which abates the support for this time period and then is reviewed at the end of the time period. </a:t>
            </a:r>
          </a:p>
          <a:p>
            <a:r>
              <a:rPr lang="en-US" sz="2000" dirty="0" smtClean="0"/>
              <a:t>Of course the payer is expected to keep the FOC updated re: their situation and court can defer a final determination or set a time frame for the person to continue to be allowed this adjustment. </a:t>
            </a:r>
          </a:p>
          <a:p>
            <a:pPr marL="0" indent="0">
              <a:buNone/>
            </a:pPr>
            <a:r>
              <a:rPr lang="en-US" sz="2000" dirty="0" smtClean="0"/>
              <a:t>NOTE:  incarceration is no longer deemed a voluntary unemployment (w/o more </a:t>
            </a:r>
            <a:r>
              <a:rPr lang="en-US" sz="2000" dirty="0" err="1" smtClean="0"/>
              <a:t>evid</a:t>
            </a:r>
            <a:r>
              <a:rPr lang="en-US" sz="2000" dirty="0" smtClean="0"/>
              <a:t> crime was committed to avoid c/s obligation.</a:t>
            </a:r>
          </a:p>
          <a:p>
            <a:pPr marL="0" indent="0">
              <a:buNone/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7546672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2347" y="0"/>
            <a:ext cx="10672011" cy="938463"/>
          </a:xfrm>
        </p:spPr>
        <p:txBody>
          <a:bodyPr/>
          <a:lstStyle/>
          <a:p>
            <a:r>
              <a:rPr lang="en-US" dirty="0" smtClean="0"/>
              <a:t>Biggest Changes:    2.01(G)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2347" y="830179"/>
            <a:ext cx="11502189" cy="5931568"/>
          </a:xfrm>
        </p:spPr>
        <p:txBody>
          <a:bodyPr/>
          <a:lstStyle/>
          <a:p>
            <a:pPr marL="0" indent="0">
              <a:buNone/>
            </a:pPr>
            <a:r>
              <a:rPr lang="en-US" sz="2400" dirty="0" smtClean="0"/>
              <a:t>Potential Income:</a:t>
            </a:r>
          </a:p>
          <a:p>
            <a:r>
              <a:rPr lang="en-US" sz="2000" dirty="0" smtClean="0"/>
              <a:t>This is one of the most litigated and confusing sections of the MCSF.</a:t>
            </a:r>
          </a:p>
          <a:p>
            <a:r>
              <a:rPr lang="en-US" sz="2000" dirty="0"/>
              <a:t>R</a:t>
            </a:r>
            <a:r>
              <a:rPr lang="en-US" sz="2000" dirty="0" smtClean="0"/>
              <a:t>emember that under this section each case is unique and the Court (FOC Support investigators, Referees)</a:t>
            </a:r>
          </a:p>
          <a:p>
            <a:pPr marL="0" indent="0">
              <a:buNone/>
            </a:pPr>
            <a:r>
              <a:rPr lang="en-US" sz="2000" dirty="0"/>
              <a:t> </a:t>
            </a:r>
            <a:r>
              <a:rPr lang="en-US" sz="2000" dirty="0" smtClean="0"/>
              <a:t>    must review all information very closely to determine if imputation of potential income is appropriate.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/>
              <a:t>Also, keep in mind if someone is a 1099 or cash employee and they are accessed an income, this is NOT imputing income to them, this is an average of what they have or are expected to earn.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/>
              <a:t>Use of this section comes into play when you have an individual (payer or payee) that ‘chooses” to remain unemployed or underemployed (only PT). 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/>
              <a:t>These factors are there to guide the court in making the best determination as to “what this person could or would earn” despite their choice.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 smtClean="0"/>
          </a:p>
          <a:p>
            <a:pPr marL="0" indent="0">
              <a:lnSpc>
                <a:spcPct val="150000"/>
              </a:lnSpc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12507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8260" y="96253"/>
            <a:ext cx="9212624" cy="1058779"/>
          </a:xfrm>
        </p:spPr>
        <p:txBody>
          <a:bodyPr>
            <a:normAutofit/>
          </a:bodyPr>
          <a:lstStyle/>
          <a:p>
            <a:r>
              <a:rPr lang="en-US" dirty="0" smtClean="0"/>
              <a:t>Biggest Changes:    3.04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260" y="1155032"/>
            <a:ext cx="10127024" cy="559468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2400" u="sng" dirty="0" smtClean="0"/>
              <a:t>Medical Obligations:</a:t>
            </a:r>
          </a:p>
          <a:p>
            <a:pPr marL="0" indent="0">
              <a:buNone/>
            </a:pPr>
            <a:r>
              <a:rPr lang="en-US" sz="2400" dirty="0" smtClean="0"/>
              <a:t>This section has been expanded to allow for both “private” and “public” insurance (Medicaid).</a:t>
            </a:r>
          </a:p>
          <a:p>
            <a:pPr marL="0" indent="0">
              <a:buNone/>
            </a:pPr>
            <a:r>
              <a:rPr lang="en-US" sz="2400" dirty="0" smtClean="0"/>
              <a:t>Under 3.04(B) – the payment of ordinary health care can be eliminated.</a:t>
            </a:r>
          </a:p>
          <a:p>
            <a:pPr marL="0" indent="0">
              <a:buNone/>
            </a:pPr>
            <a:r>
              <a:rPr lang="en-US" sz="2400" dirty="0" smtClean="0"/>
              <a:t>When:</a:t>
            </a:r>
          </a:p>
          <a:p>
            <a:pPr marL="0" indent="0">
              <a:buNone/>
            </a:pPr>
            <a:r>
              <a:rPr lang="en-US" sz="2400" dirty="0" smtClean="0"/>
              <a:t>1. both parents routinely take kids to dr. &amp; pay co-pay</a:t>
            </a:r>
          </a:p>
          <a:p>
            <a:pPr marL="0" indent="0">
              <a:buNone/>
            </a:pPr>
            <a:r>
              <a:rPr lang="en-US" sz="2400" dirty="0" smtClean="0"/>
              <a:t>2. payer will likely incur the cost of most out of pocket expenses</a:t>
            </a:r>
          </a:p>
          <a:p>
            <a:pPr marL="0" indent="0">
              <a:buNone/>
            </a:pPr>
            <a:r>
              <a:rPr lang="en-US" sz="2400" dirty="0" smtClean="0"/>
              <a:t>3. an incapacitated payer’s support is at zero</a:t>
            </a:r>
          </a:p>
          <a:p>
            <a:pPr marL="0" indent="0">
              <a:buNone/>
            </a:pPr>
            <a:r>
              <a:rPr lang="en-US" sz="2400" dirty="0" smtClean="0"/>
              <a:t>4. Payee has employer paid benefit reimbursement plan (Flex acct)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en-US" sz="2400" dirty="0" smtClean="0"/>
              <a:t>New section – 3.05 (A)(3) - to include accessible coverage if primary services are covered w/I 30 miles or 30 minutes from the child’s residences. This helps determine if it is feasible for a person to obtain h/</a:t>
            </a:r>
            <a:r>
              <a:rPr lang="en-US" sz="2400" dirty="0" err="1" smtClean="0"/>
              <a:t>i</a:t>
            </a:r>
            <a:r>
              <a:rPr lang="en-US" sz="2400" dirty="0" smtClean="0"/>
              <a:t> or not .</a:t>
            </a:r>
          </a:p>
          <a:p>
            <a:pPr marL="0" indent="0">
              <a:buNone/>
            </a:pPr>
            <a:r>
              <a:rPr lang="en-US" sz="2400" dirty="0" smtClean="0"/>
              <a:t> 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8940864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80474"/>
            <a:ext cx="9444789" cy="830179"/>
          </a:xfrm>
        </p:spPr>
        <p:txBody>
          <a:bodyPr>
            <a:normAutofit fontScale="90000"/>
          </a:bodyPr>
          <a:lstStyle/>
          <a:p>
            <a:r>
              <a:rPr lang="en-US" dirty="0"/>
              <a:t>Biggest Changes:    </a:t>
            </a:r>
            <a:r>
              <a:rPr lang="en-US" dirty="0" smtClean="0"/>
              <a:t>2.01 (I)(J)(K), 3.07 &amp; S 3.05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39253"/>
            <a:ext cx="9962148" cy="534353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 smtClean="0"/>
              <a:t>Dependent Benefits credit:</a:t>
            </a:r>
          </a:p>
          <a:p>
            <a:pPr marL="0" indent="0">
              <a:buNone/>
            </a:pPr>
            <a:r>
              <a:rPr lang="en-US" sz="2400" dirty="0" smtClean="0"/>
              <a:t>2.01 – details how and what is to be included as income.</a:t>
            </a:r>
          </a:p>
          <a:p>
            <a:pPr marL="0" indent="0">
              <a:buNone/>
            </a:pPr>
            <a:r>
              <a:rPr lang="en-US" sz="2400" dirty="0" smtClean="0"/>
              <a:t>3.07 – details how to give credit</a:t>
            </a:r>
          </a:p>
          <a:p>
            <a:pPr marL="0" indent="0">
              <a:buNone/>
            </a:pPr>
            <a:r>
              <a:rPr lang="en-US" sz="2400" dirty="0" smtClean="0"/>
              <a:t>S3.05 – provides </a:t>
            </a:r>
            <a:r>
              <a:rPr lang="en-US" sz="2400" dirty="0" smtClean="0"/>
              <a:t>examples </a:t>
            </a:r>
            <a:r>
              <a:rPr lang="en-US" sz="2400" dirty="0" smtClean="0"/>
              <a:t>on how to address these situations </a:t>
            </a:r>
          </a:p>
          <a:p>
            <a:pPr marL="0" indent="0">
              <a:buNone/>
            </a:pPr>
            <a:r>
              <a:rPr lang="en-US" sz="2400" dirty="0"/>
              <a:t> </a:t>
            </a:r>
            <a:r>
              <a:rPr lang="en-US" sz="2400" dirty="0" smtClean="0"/>
              <a:t>   - both parents have SSD or step parent rec’s SSD- that gave $ to the 	child on your case.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en-US" sz="2400" dirty="0" smtClean="0"/>
              <a:t>NOTE:  3.07(A)(3) - SSA determines who the benefit gets paid too = the Court has no authority to change or modify this. </a:t>
            </a:r>
          </a:p>
          <a:p>
            <a:pPr marL="0" indent="0">
              <a:buNone/>
            </a:pPr>
            <a:r>
              <a:rPr lang="en-US" sz="2400" dirty="0" smtClean="0"/>
              <a:t>Credit is only given for the benefit counted as the payer’s income.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5042214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283" y="120316"/>
            <a:ext cx="9745579" cy="1191126"/>
          </a:xfrm>
        </p:spPr>
        <p:txBody>
          <a:bodyPr/>
          <a:lstStyle/>
          <a:p>
            <a:pPr algn="ctr"/>
            <a:r>
              <a:rPr lang="en-US" dirty="0" smtClean="0"/>
              <a:t>Questions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8283" y="685800"/>
            <a:ext cx="10984833" cy="6388769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2200" b="1" u="sng" dirty="0" smtClean="0"/>
              <a:t>Submitted</a:t>
            </a:r>
          </a:p>
          <a:p>
            <a:pPr>
              <a:buAutoNum type="arabicPeriod"/>
            </a:pPr>
            <a:r>
              <a:rPr lang="en-US" sz="1900" dirty="0" smtClean="0"/>
              <a:t>If </a:t>
            </a:r>
            <a:r>
              <a:rPr lang="en-US" sz="1900" dirty="0"/>
              <a:t>the parties are not paying ordinary health care on a monthly basis, but just paying their percentages from day one, do they have to do a </a:t>
            </a:r>
            <a:r>
              <a:rPr lang="en-US" sz="1900" dirty="0" smtClean="0"/>
              <a:t>deviation?</a:t>
            </a:r>
          </a:p>
          <a:p>
            <a:pPr>
              <a:buAutoNum type="arabicPeriod"/>
            </a:pPr>
            <a:r>
              <a:rPr lang="en-US" sz="1900" dirty="0" smtClean="0"/>
              <a:t>Does </a:t>
            </a:r>
            <a:r>
              <a:rPr lang="en-US" sz="1900" dirty="0"/>
              <a:t>the FOC intend to continue remote/phone for Status Conferences and support </a:t>
            </a:r>
            <a:r>
              <a:rPr lang="en-US" sz="1900" dirty="0" smtClean="0"/>
              <a:t>interviews?</a:t>
            </a:r>
          </a:p>
          <a:p>
            <a:pPr>
              <a:buAutoNum type="arabicPeriod"/>
            </a:pPr>
            <a:r>
              <a:rPr lang="en-US" sz="1900" dirty="0" smtClean="0"/>
              <a:t>What </a:t>
            </a:r>
            <a:r>
              <a:rPr lang="en-US" sz="1900" dirty="0"/>
              <a:t>is being used for imputing income? Minimum wage 36 hours or Unemployment plus federal </a:t>
            </a:r>
            <a:r>
              <a:rPr lang="en-US" sz="1900" dirty="0" smtClean="0"/>
              <a:t>supplement?</a:t>
            </a:r>
          </a:p>
          <a:p>
            <a:pPr>
              <a:buAutoNum type="arabicPeriod"/>
            </a:pPr>
            <a:r>
              <a:rPr lang="en-US" sz="1900" dirty="0" smtClean="0"/>
              <a:t>Need </a:t>
            </a:r>
            <a:r>
              <a:rPr lang="en-US" sz="1900" dirty="0"/>
              <a:t>uniformity in notices for support interviews. Some state that FOC will call, others don’t. I had a client that the investigator said he didn’t show up when he thought they would call him at the appointed </a:t>
            </a:r>
            <a:r>
              <a:rPr lang="en-US" sz="1900" dirty="0" smtClean="0"/>
              <a:t>time.</a:t>
            </a:r>
          </a:p>
          <a:p>
            <a:pPr>
              <a:buAutoNum type="arabicPeriod"/>
            </a:pPr>
            <a:r>
              <a:rPr lang="en-US" sz="1900" dirty="0" smtClean="0"/>
              <a:t>My </a:t>
            </a:r>
            <a:r>
              <a:rPr lang="en-US" sz="1900" dirty="0"/>
              <a:t>humble suggestion would be to address imputation of income under the current state of the law, and how are the Macomb Judges handling those </a:t>
            </a:r>
            <a:r>
              <a:rPr lang="en-US" sz="1900" dirty="0" smtClean="0"/>
              <a:t>issues?</a:t>
            </a:r>
          </a:p>
          <a:p>
            <a:pPr>
              <a:buAutoNum type="arabicPeriod"/>
            </a:pPr>
            <a:r>
              <a:rPr lang="en-US" sz="1900" dirty="0" smtClean="0"/>
              <a:t>On </a:t>
            </a:r>
            <a:r>
              <a:rPr lang="en-US" sz="1900" dirty="0"/>
              <a:t>the Order exempting FOC services on box 8, if “exceptional circumstances exist” the title IV-D case can remain open. What are these circumstances? How do we fill out the forms?  </a:t>
            </a:r>
            <a:endParaRPr lang="en-US" sz="1900" dirty="0" smtClean="0"/>
          </a:p>
          <a:p>
            <a:pPr>
              <a:buAutoNum type="arabicPeriod"/>
            </a:pPr>
            <a:r>
              <a:rPr lang="en-US" sz="1900" dirty="0" smtClean="0"/>
              <a:t>Margin </a:t>
            </a:r>
            <a:r>
              <a:rPr lang="en-US" sz="1900" dirty="0"/>
              <a:t>soft vs. Michigan Child Support Calculator – Which is more accurate? Which does the court prefer? If they like the latter then can we hold a training session because there is more information to fill </a:t>
            </a:r>
            <a:r>
              <a:rPr lang="en-US" sz="1900" dirty="0" smtClean="0"/>
              <a:t>in.</a:t>
            </a:r>
          </a:p>
          <a:p>
            <a:pPr>
              <a:buAutoNum type="arabicPeriod"/>
            </a:pPr>
            <a:r>
              <a:rPr lang="en-US" sz="1900" dirty="0" smtClean="0"/>
              <a:t>My </a:t>
            </a:r>
            <a:r>
              <a:rPr lang="en-US" sz="1900" dirty="0"/>
              <a:t>question is not about the 2021 changes, but it is related to support.  I would like the Family Law Committee to discuss the stimulus check and how that relates to child support with regards to filing taxes and best practices for avoiding </a:t>
            </a:r>
            <a:r>
              <a:rPr lang="en-US" sz="1900" dirty="0" smtClean="0"/>
              <a:t>conflict.</a:t>
            </a:r>
          </a:p>
          <a:p>
            <a:pPr marL="0" indent="0" algn="ctr">
              <a:buNone/>
            </a:pPr>
            <a:r>
              <a:rPr lang="en-US" b="1" dirty="0" smtClean="0"/>
              <a:t>OTHER QUESTIONS? 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73749153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76</TotalTime>
  <Words>975</Words>
  <Application>Microsoft Office PowerPoint</Application>
  <PresentationFormat>Widescreen</PresentationFormat>
  <Paragraphs>73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Trebuchet MS</vt:lpstr>
      <vt:lpstr>Wingdings 3</vt:lpstr>
      <vt:lpstr>Facet</vt:lpstr>
      <vt:lpstr>Michigan Child Support Formula    </vt:lpstr>
      <vt:lpstr>LIST OF MAJOR CHANGES</vt:lpstr>
      <vt:lpstr>Supplement </vt:lpstr>
      <vt:lpstr>Biggest Changes:        4.02 </vt:lpstr>
      <vt:lpstr>Biggest Changes:    2.01(G)</vt:lpstr>
      <vt:lpstr>Biggest Changes:    3.04</vt:lpstr>
      <vt:lpstr>Biggest Changes:    2.01 (I)(J)(K), 3.07 &amp; S 3.05</vt:lpstr>
      <vt:lpstr>Questions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Mcsf</dc:title>
  <dc:creator>Amanda Kole</dc:creator>
  <cp:lastModifiedBy>Amanda Kole</cp:lastModifiedBy>
  <cp:revision>10</cp:revision>
  <dcterms:created xsi:type="dcterms:W3CDTF">2021-04-21T13:44:20Z</dcterms:created>
  <dcterms:modified xsi:type="dcterms:W3CDTF">2021-04-21T15:01:50Z</dcterms:modified>
</cp:coreProperties>
</file>